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523" r:id="rId5"/>
    <p:sldId id="549" r:id="rId6"/>
    <p:sldId id="546" r:id="rId7"/>
    <p:sldId id="309" r:id="rId8"/>
    <p:sldId id="313" r:id="rId9"/>
    <p:sldId id="544" r:id="rId10"/>
    <p:sldId id="314" r:id="rId11"/>
    <p:sldId id="327" r:id="rId12"/>
    <p:sldId id="315" r:id="rId13"/>
    <p:sldId id="316" r:id="rId14"/>
    <p:sldId id="317" r:id="rId15"/>
    <p:sldId id="321" r:id="rId16"/>
    <p:sldId id="545" r:id="rId17"/>
    <p:sldId id="531" r:id="rId18"/>
    <p:sldId id="548" r:id="rId19"/>
    <p:sldId id="325" r:id="rId20"/>
    <p:sldId id="326" r:id="rId21"/>
    <p:sldId id="332" r:id="rId22"/>
    <p:sldId id="323" r:id="rId23"/>
    <p:sldId id="333" r:id="rId24"/>
    <p:sldId id="533" r:id="rId25"/>
    <p:sldId id="532" r:id="rId26"/>
    <p:sldId id="534" r:id="rId27"/>
    <p:sldId id="535" r:id="rId28"/>
    <p:sldId id="536" r:id="rId29"/>
    <p:sldId id="537" r:id="rId30"/>
    <p:sldId id="538" r:id="rId31"/>
    <p:sldId id="539" r:id="rId32"/>
    <p:sldId id="540" r:id="rId33"/>
    <p:sldId id="541" r:id="rId34"/>
    <p:sldId id="542"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93" autoAdjust="0"/>
    <p:restoredTop sz="96571" autoAdjust="0"/>
  </p:normalViewPr>
  <p:slideViewPr>
    <p:cSldViewPr snapToGrid="0" showGuides="1">
      <p:cViewPr varScale="1">
        <p:scale>
          <a:sx n="121" d="100"/>
          <a:sy n="121" d="100"/>
        </p:scale>
        <p:origin x="1003" y="91"/>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5/21/2021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5/21/2021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077151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684371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28574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2019751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321149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3236302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813827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74465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4750764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nvie.com/posts/a-successful-git-branching-mode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256257"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r>
              <a:rPr lang="en-US" u="sng" dirty="0"/>
              <a:t>Rinku Gupta</a:t>
            </a:r>
            <a:br>
              <a:rPr lang="en-US" dirty="0"/>
            </a:br>
            <a:r>
              <a:rPr lang="en-US" sz="2000" dirty="0"/>
              <a:t>Argonne National Laboratory</a:t>
            </a:r>
            <a:endParaRPr lang="en-US" dirty="0"/>
          </a:p>
          <a:p>
            <a:r>
              <a:rPr lang="en-US" dirty="0"/>
              <a:t>Better Scientific Software Tutorial, ISS, March 2021</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32588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a:t>
            </a:r>
            <a:r>
              <a:rPr lang="en-US" u="sng" dirty="0"/>
              <a:t>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405111"/>
            <a:ext cx="11369809" cy="4047778"/>
          </a:xfrm>
        </p:spPr>
        <p:txBody>
          <a:bodyPr/>
          <a:lstStyle/>
          <a:p>
            <a:r>
              <a:rPr lang="en-US" dirty="0"/>
              <a:t>Review and testing before merge</a:t>
            </a:r>
          </a:p>
          <a:p>
            <a:pPr lvl="1"/>
            <a:r>
              <a:rPr lang="en-US" dirty="0"/>
              <a:t>Alerts others about changes in branch before merge</a:t>
            </a:r>
          </a:p>
          <a:p>
            <a:pPr lvl="1"/>
            <a:r>
              <a:rPr lang="en-US" dirty="0"/>
              <a:t>Discussions ensue with possible follow up commits</a:t>
            </a:r>
          </a:p>
          <a:p>
            <a:pPr lvl="1"/>
            <a:r>
              <a:rPr lang="en-US" dirty="0"/>
              <a:t>Can request reviewer</a:t>
            </a:r>
          </a:p>
          <a:p>
            <a:r>
              <a:rPr lang="en-US" dirty="0"/>
              <a:t>Set policies for merge</a:t>
            </a:r>
          </a:p>
        </p:txBody>
      </p:sp>
    </p:spTree>
    <p:extLst>
      <p:ext uri="{BB962C8B-B14F-4D97-AF65-F5344CB8AC3E}">
        <p14:creationId xmlns:p14="http://schemas.microsoft.com/office/powerpoint/2010/main" val="81076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a:xfrm>
            <a:off x="409507" y="1325880"/>
            <a:ext cx="11369809" cy="4047778"/>
          </a:xfrm>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p:txBody>
          <a:bodyPr/>
          <a:lstStyle/>
          <a:p>
            <a:r>
              <a:rPr lang="en-US" dirty="0"/>
              <a:t>Git Workflow Models of Different complexity</a:t>
            </a: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p:txBody>
          <a:bodyPr/>
          <a:lstStyle/>
          <a:p>
            <a:r>
              <a:rPr lang="en-US" dirty="0"/>
              <a:t>Git Flow</a:t>
            </a:r>
          </a:p>
          <a:p>
            <a:r>
              <a:rPr lang="en-US" dirty="0" err="1"/>
              <a:t>Github</a:t>
            </a:r>
            <a:r>
              <a:rPr lang="en-US" dirty="0"/>
              <a:t> Flow</a:t>
            </a:r>
          </a:p>
          <a:p>
            <a:r>
              <a:rPr lang="en-US" dirty="0"/>
              <a:t>Gitlab Flow</a:t>
            </a:r>
          </a:p>
          <a:p>
            <a:r>
              <a:rPr lang="en-US" dirty="0"/>
              <a:t>Trilionos Workflow</a:t>
            </a:r>
          </a:p>
          <a:p>
            <a:pPr marL="0" indent="0">
              <a:buNone/>
            </a:pPr>
            <a:endParaRPr lang="en-US" dirty="0"/>
          </a:p>
        </p:txBody>
      </p:sp>
    </p:spTree>
    <p:extLst>
      <p:ext uri="{BB962C8B-B14F-4D97-AF65-F5344CB8AC3E}">
        <p14:creationId xmlns:p14="http://schemas.microsoft.com/office/powerpoint/2010/main" val="40607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Tree>
    <p:extLst>
      <p:ext uri="{BB962C8B-B14F-4D97-AF65-F5344CB8AC3E}">
        <p14:creationId xmlns:p14="http://schemas.microsoft.com/office/powerpoint/2010/main" val="153904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5761" y="115658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13903" y="1018087"/>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409950" y="4514850"/>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09950" y="5295900"/>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409950" y="4796881"/>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3461245" y="3957969"/>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3676650" y="5295900"/>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4095979" y="5867400"/>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5048250" y="5295900"/>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5467579" y="5867400"/>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394335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548640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7867650" y="4688391"/>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7867649" y="5448298"/>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7337423" y="4530184"/>
            <a:ext cx="530226" cy="74341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6420243" y="5325758"/>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5035380" y="5324997"/>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3645941" y="5240435"/>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5446228" y="5250758"/>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5017541" y="5256477"/>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6830862" y="5255208"/>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7276298" y="525520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7851140" y="447288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Tree>
    <p:extLst>
      <p:ext uri="{BB962C8B-B14F-4D97-AF65-F5344CB8AC3E}">
        <p14:creationId xmlns:p14="http://schemas.microsoft.com/office/powerpoint/2010/main" val="1579893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Better Scientific Software tutorial, in Improving Scientific Software conference, online, 2021. DOI: </a:t>
            </a:r>
            <a:r>
              <a:rPr lang="en-US" sz="1600" b="1" dirty="0">
                <a:hlinkClick r:id="rId4"/>
              </a:rPr>
              <a:t>10.6084/m9.figshare.14256257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Extra: 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a:xfrm>
            <a:off x="409507" y="1150506"/>
            <a:ext cx="11369809" cy="4047778"/>
          </a:xfrm>
        </p:spPr>
        <p:txBody>
          <a:bodyPr/>
          <a:lstStyle/>
          <a:p>
            <a:r>
              <a:rPr lang="en-US" dirty="0"/>
              <a:t>Fork repository (once)</a:t>
            </a:r>
          </a:p>
          <a:p>
            <a:r>
              <a:rPr lang="en-US" dirty="0"/>
              <a:t>Clone the fork (once)</a:t>
            </a:r>
          </a:p>
          <a:p>
            <a:r>
              <a:rPr lang="en-US" dirty="0"/>
              <a:t>Create and checkout branch</a:t>
            </a:r>
          </a:p>
          <a:p>
            <a:pPr lvl="1"/>
            <a:r>
              <a:rPr lang="en-US" dirty="0"/>
              <a:t>Base branch on current development or other appropriate version for each feature</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2"/>
            <a:r>
              <a:rPr lang="en-US" dirty="0"/>
              <a:t>Using forks requires contributors to have only read-access to primary repository</a:t>
            </a:r>
          </a:p>
          <a:p>
            <a:pPr lvl="1"/>
            <a:r>
              <a:rPr lang="en-US" dirty="0"/>
              <a:t>Issue pull requests for changes</a:t>
            </a:r>
          </a:p>
          <a:p>
            <a:pPr lvl="2"/>
            <a:r>
              <a:rPr lang="en-US" dirty="0"/>
              <a:t>Natural opportunity to review and test all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
        <p:nvSpPr>
          <p:cNvPr id="3" name="Donut 2">
            <a:extLst>
              <a:ext uri="{FF2B5EF4-FFF2-40B4-BE49-F238E27FC236}">
                <a16:creationId xmlns:a16="http://schemas.microsoft.com/office/drawing/2014/main" id="{59A3C0B9-4DDE-174E-BFCC-B245D87630E8}"/>
              </a:ext>
            </a:extLst>
          </p:cNvPr>
          <p:cNvSpPr/>
          <p:nvPr/>
        </p:nvSpPr>
        <p:spPr>
          <a:xfrm>
            <a:off x="10504449" y="1059366"/>
            <a:ext cx="892097" cy="713678"/>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9DF2F93B-B307-AC4F-9664-070D85387D00}"/>
              </a:ext>
            </a:extLst>
          </p:cNvPr>
          <p:cNvSpPr/>
          <p:nvPr/>
        </p:nvSpPr>
        <p:spPr>
          <a:xfrm>
            <a:off x="4137102" y="2341756"/>
            <a:ext cx="613318"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96875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Path to Clone</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
        <p:nvSpPr>
          <p:cNvPr id="3" name="Donut 2">
            <a:extLst>
              <a:ext uri="{FF2B5EF4-FFF2-40B4-BE49-F238E27FC236}">
                <a16:creationId xmlns:a16="http://schemas.microsoft.com/office/drawing/2014/main" id="{0F74E143-FEF8-D941-8740-DDCC72B9D19D}"/>
              </a:ext>
            </a:extLst>
          </p:cNvPr>
          <p:cNvSpPr/>
          <p:nvPr/>
        </p:nvSpPr>
        <p:spPr>
          <a:xfrm>
            <a:off x="6746488" y="1728439"/>
            <a:ext cx="1037063" cy="80467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3041DCAE-8597-674A-B2CA-EDE103332D86}"/>
              </a:ext>
            </a:extLst>
          </p:cNvPr>
          <p:cNvSpPr/>
          <p:nvPr/>
        </p:nvSpPr>
        <p:spPr>
          <a:xfrm>
            <a:off x="4795024" y="2620537"/>
            <a:ext cx="847493"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06654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
        <p:nvSpPr>
          <p:cNvPr id="3" name="Rounded Rectangle 2">
            <a:extLst>
              <a:ext uri="{FF2B5EF4-FFF2-40B4-BE49-F238E27FC236}">
                <a16:creationId xmlns:a16="http://schemas.microsoft.com/office/drawing/2014/main" id="{D7ED1B1F-1FEC-6540-A8A1-CF6BA5A82BE4}"/>
              </a:ext>
            </a:extLst>
          </p:cNvPr>
          <p:cNvSpPr/>
          <p:nvPr/>
        </p:nvSpPr>
        <p:spPr>
          <a:xfrm>
            <a:off x="4192859" y="1587500"/>
            <a:ext cx="5664819" cy="230149"/>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Rounded Rectangle 5">
            <a:extLst>
              <a:ext uri="{FF2B5EF4-FFF2-40B4-BE49-F238E27FC236}">
                <a16:creationId xmlns:a16="http://schemas.microsoft.com/office/drawing/2014/main" id="{9217CE3C-FC9D-AE4A-87C2-E49614CED771}"/>
              </a:ext>
            </a:extLst>
          </p:cNvPr>
          <p:cNvSpPr/>
          <p:nvPr/>
        </p:nvSpPr>
        <p:spPr>
          <a:xfrm>
            <a:off x="5653668" y="4103649"/>
            <a:ext cx="2415594" cy="24610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2055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
        <p:nvSpPr>
          <p:cNvPr id="6" name="Rounded Rectangle 5">
            <a:extLst>
              <a:ext uri="{FF2B5EF4-FFF2-40B4-BE49-F238E27FC236}">
                <a16:creationId xmlns:a16="http://schemas.microsoft.com/office/drawing/2014/main" id="{734D05F7-C352-0D44-AB1A-9BD08690609B}"/>
              </a:ext>
            </a:extLst>
          </p:cNvPr>
          <p:cNvSpPr/>
          <p:nvPr/>
        </p:nvSpPr>
        <p:spPr>
          <a:xfrm>
            <a:off x="3891777" y="4449337"/>
            <a:ext cx="3200400" cy="46835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74794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
        <p:nvSpPr>
          <p:cNvPr id="4" name="Rounded Rectangle 3">
            <a:extLst>
              <a:ext uri="{FF2B5EF4-FFF2-40B4-BE49-F238E27FC236}">
                <a16:creationId xmlns:a16="http://schemas.microsoft.com/office/drawing/2014/main" id="{FFEAF109-DF53-4247-BABF-3E2F9512B8D6}"/>
              </a:ext>
            </a:extLst>
          </p:cNvPr>
          <p:cNvSpPr/>
          <p:nvPr/>
        </p:nvSpPr>
        <p:spPr>
          <a:xfrm>
            <a:off x="3836020" y="2364059"/>
            <a:ext cx="2419813" cy="234175"/>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10768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
        <p:nvSpPr>
          <p:cNvPr id="3" name="Donut 2">
            <a:extLst>
              <a:ext uri="{FF2B5EF4-FFF2-40B4-BE49-F238E27FC236}">
                <a16:creationId xmlns:a16="http://schemas.microsoft.com/office/drawing/2014/main" id="{440E5E02-608E-0D45-BA18-B4B4D4DB38F8}"/>
              </a:ext>
            </a:extLst>
          </p:cNvPr>
          <p:cNvSpPr/>
          <p:nvPr/>
        </p:nvSpPr>
        <p:spPr>
          <a:xfrm>
            <a:off x="5452946" y="1717288"/>
            <a:ext cx="1594625" cy="557561"/>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273487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5414" y="876630"/>
            <a:ext cx="8129239" cy="5159151"/>
          </a:xfrm>
        </p:spPr>
      </p:pic>
      <p:cxnSp>
        <p:nvCxnSpPr>
          <p:cNvPr id="4" name="Straight Arrow Connector 3">
            <a:extLst>
              <a:ext uri="{FF2B5EF4-FFF2-40B4-BE49-F238E27FC236}">
                <a16:creationId xmlns:a16="http://schemas.microsoft.com/office/drawing/2014/main" id="{209379CA-D5B2-8849-8A19-3E4D4FCC2BE6}"/>
              </a:ext>
            </a:extLst>
          </p:cNvPr>
          <p:cNvCxnSpPr/>
          <p:nvPr/>
        </p:nvCxnSpPr>
        <p:spPr>
          <a:xfrm flipH="1">
            <a:off x="9545444" y="2520176"/>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8AB49C1-488C-9747-86AC-C2F499BED159}"/>
              </a:ext>
            </a:extLst>
          </p:cNvPr>
          <p:cNvCxnSpPr/>
          <p:nvPr/>
        </p:nvCxnSpPr>
        <p:spPr>
          <a:xfrm flipH="1">
            <a:off x="9545444" y="2951872"/>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C2A8D-EDD4-134D-8260-288E5D23F3DB}"/>
              </a:ext>
            </a:extLst>
          </p:cNvPr>
          <p:cNvCxnSpPr/>
          <p:nvPr/>
        </p:nvCxnSpPr>
        <p:spPr>
          <a:xfrm flipH="1">
            <a:off x="9634653" y="3348569"/>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AEE7E9-C8E8-3949-A9A8-F0CCDA967028}"/>
              </a:ext>
            </a:extLst>
          </p:cNvPr>
          <p:cNvCxnSpPr>
            <a:cxnSpLocks/>
          </p:cNvCxnSpPr>
          <p:nvPr/>
        </p:nvCxnSpPr>
        <p:spPr>
          <a:xfrm>
            <a:off x="2286000" y="3074535"/>
            <a:ext cx="669073" cy="274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A529C5B-E9EA-1E4B-A237-487616A53F44}"/>
              </a:ext>
            </a:extLst>
          </p:cNvPr>
          <p:cNvSpPr/>
          <p:nvPr/>
        </p:nvSpPr>
        <p:spPr>
          <a:xfrm>
            <a:off x="2509024" y="1951463"/>
            <a:ext cx="5765181" cy="691376"/>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Donut 12">
            <a:extLst>
              <a:ext uri="{FF2B5EF4-FFF2-40B4-BE49-F238E27FC236}">
                <a16:creationId xmlns:a16="http://schemas.microsoft.com/office/drawing/2014/main" id="{29E8998D-8D1D-1A41-939D-E60D4BCFF7A7}"/>
              </a:ext>
            </a:extLst>
          </p:cNvPr>
          <p:cNvSpPr/>
          <p:nvPr/>
        </p:nvSpPr>
        <p:spPr>
          <a:xfrm>
            <a:off x="6094412" y="4215161"/>
            <a:ext cx="1912164" cy="74713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929597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r>
              <a:rPr lang="en-US" dirty="0"/>
              <a:t>Brief explanation of Version Control with Git</a:t>
            </a:r>
          </a:p>
          <a:p>
            <a:r>
              <a:rPr lang="en-US" dirty="0"/>
              <a:t>Git Workflow Mechanisms for Collaboration</a:t>
            </a:r>
          </a:p>
          <a:p>
            <a:pPr lvl="1"/>
            <a:r>
              <a:rPr lang="en-US" dirty="0"/>
              <a:t>Branches</a:t>
            </a:r>
          </a:p>
          <a:p>
            <a:pPr lvl="1"/>
            <a:r>
              <a:rPr lang="en-US" dirty="0"/>
              <a:t>Pull Requests</a:t>
            </a:r>
          </a:p>
          <a:p>
            <a:pPr lvl="1"/>
            <a:r>
              <a:rPr lang="en-US" dirty="0"/>
              <a:t>Forks</a:t>
            </a:r>
          </a:p>
          <a:p>
            <a:r>
              <a:rPr lang="en-US" dirty="0"/>
              <a:t>Exposure to workflows of different complexity</a:t>
            </a:r>
          </a:p>
          <a:p>
            <a:r>
              <a:rPr lang="en-US" dirty="0"/>
              <a:t>What to think about when evaluating different workflows</a:t>
            </a:r>
          </a:p>
          <a:p>
            <a:r>
              <a:rPr lang="en-US" dirty="0"/>
              <a:t>Extra:  Heat Equation Example Workflow</a:t>
            </a:r>
          </a:p>
          <a:p>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87595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
        <p:nvSpPr>
          <p:cNvPr id="5" name="Frame 4">
            <a:extLst>
              <a:ext uri="{FF2B5EF4-FFF2-40B4-BE49-F238E27FC236}">
                <a16:creationId xmlns:a16="http://schemas.microsoft.com/office/drawing/2014/main" id="{F0AFDE61-8F32-1A41-B533-FF3F203A67BE}"/>
              </a:ext>
            </a:extLst>
          </p:cNvPr>
          <p:cNvSpPr/>
          <p:nvPr/>
        </p:nvSpPr>
        <p:spPr>
          <a:xfrm>
            <a:off x="8196148" y="3635298"/>
            <a:ext cx="1059366" cy="1550019"/>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233539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pPr marL="0" indent="0">
              <a:buNone/>
            </a:pPr>
            <a:r>
              <a:rPr lang="en-US" dirty="0"/>
              <a:t>Development teams would like to use version control to collaborate productively and ensure correct code.</a:t>
            </a:r>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409507" y="1210897"/>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
        <p:nvSpPr>
          <p:cNvPr id="4" name="Magnetic Disk 3">
            <a:extLst>
              <a:ext uri="{FF2B5EF4-FFF2-40B4-BE49-F238E27FC236}">
                <a16:creationId xmlns:a16="http://schemas.microsoft.com/office/drawing/2014/main" id="{4003AB91-21BD-E24D-A55D-EF70A605911D}"/>
              </a:ext>
            </a:extLst>
          </p:cNvPr>
          <p:cNvSpPr/>
          <p:nvPr/>
        </p:nvSpPr>
        <p:spPr>
          <a:xfrm>
            <a:off x="9266830" y="2421515"/>
            <a:ext cx="1364776" cy="781334"/>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Magnetic Disk 5">
            <a:extLst>
              <a:ext uri="{FF2B5EF4-FFF2-40B4-BE49-F238E27FC236}">
                <a16:creationId xmlns:a16="http://schemas.microsoft.com/office/drawing/2014/main" id="{6948B375-82F7-7049-B5AA-00116F19D2AA}"/>
              </a:ext>
            </a:extLst>
          </p:cNvPr>
          <p:cNvSpPr/>
          <p:nvPr/>
        </p:nvSpPr>
        <p:spPr>
          <a:xfrm>
            <a:off x="10361076" y="3957190"/>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Magnetic Disk 6">
            <a:extLst>
              <a:ext uri="{FF2B5EF4-FFF2-40B4-BE49-F238E27FC236}">
                <a16:creationId xmlns:a16="http://schemas.microsoft.com/office/drawing/2014/main" id="{0B080F18-0A50-6945-A242-938F83117D61}"/>
              </a:ext>
            </a:extLst>
          </p:cNvPr>
          <p:cNvSpPr/>
          <p:nvPr/>
        </p:nvSpPr>
        <p:spPr>
          <a:xfrm>
            <a:off x="8126797" y="3927485"/>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241ECF81-3A7A-C740-AD38-24DCB01EA86F}"/>
              </a:ext>
            </a:extLst>
          </p:cNvPr>
          <p:cNvCxnSpPr>
            <a:cxnSpLocks/>
            <a:stCxn id="4" idx="3"/>
            <a:endCxn id="6" idx="1"/>
          </p:cNvCxnSpPr>
          <p:nvPr/>
        </p:nvCxnSpPr>
        <p:spPr>
          <a:xfrm>
            <a:off x="9949218" y="3202849"/>
            <a:ext cx="1094246" cy="75434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5EDA98-2981-5145-B0E6-A0276937426D}"/>
              </a:ext>
            </a:extLst>
          </p:cNvPr>
          <p:cNvCxnSpPr>
            <a:cxnSpLocks/>
            <a:stCxn id="7" idx="1"/>
            <a:endCxn id="4" idx="3"/>
          </p:cNvCxnSpPr>
          <p:nvPr/>
        </p:nvCxnSpPr>
        <p:spPr>
          <a:xfrm flipV="1">
            <a:off x="8809185" y="3202849"/>
            <a:ext cx="1140033" cy="72463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DE27B72-B0FA-034F-9FF4-D07586E6873D}"/>
              </a:ext>
            </a:extLst>
          </p:cNvPr>
          <p:cNvSpPr txBox="1"/>
          <p:nvPr/>
        </p:nvSpPr>
        <p:spPr>
          <a:xfrm>
            <a:off x="8126797" y="4737991"/>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Alice</a:t>
            </a:r>
          </a:p>
        </p:txBody>
      </p:sp>
      <p:sp>
        <p:nvSpPr>
          <p:cNvPr id="28" name="TextBox 27">
            <a:extLst>
              <a:ext uri="{FF2B5EF4-FFF2-40B4-BE49-F238E27FC236}">
                <a16:creationId xmlns:a16="http://schemas.microsoft.com/office/drawing/2014/main" id="{CCB07D9C-2F79-EC48-83EA-602F4D21A434}"/>
              </a:ext>
            </a:extLst>
          </p:cNvPr>
          <p:cNvSpPr txBox="1"/>
          <p:nvPr/>
        </p:nvSpPr>
        <p:spPr>
          <a:xfrm>
            <a:off x="10361076" y="4771025"/>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Bob</a:t>
            </a:r>
          </a:p>
        </p:txBody>
      </p:sp>
      <p:sp>
        <p:nvSpPr>
          <p:cNvPr id="29" name="TextBox 28">
            <a:extLst>
              <a:ext uri="{FF2B5EF4-FFF2-40B4-BE49-F238E27FC236}">
                <a16:creationId xmlns:a16="http://schemas.microsoft.com/office/drawing/2014/main" id="{A2141202-CAD4-5248-9EE0-0EE8E8CB2373}"/>
              </a:ext>
            </a:extLst>
          </p:cNvPr>
          <p:cNvSpPr txBox="1"/>
          <p:nvPr/>
        </p:nvSpPr>
        <p:spPr>
          <a:xfrm>
            <a:off x="9128533" y="2047382"/>
            <a:ext cx="1641369"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spTree>
    <p:extLst>
      <p:ext uri="{BB962C8B-B14F-4D97-AF65-F5344CB8AC3E}">
        <p14:creationId xmlns:p14="http://schemas.microsoft.com/office/powerpoint/2010/main" val="78869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E873-EED9-BF40-A119-57F778917CEC}"/>
              </a:ext>
            </a:extLst>
          </p:cNvPr>
          <p:cNvSpPr>
            <a:spLocks noGrp="1"/>
          </p:cNvSpPr>
          <p:nvPr>
            <p:ph type="title"/>
          </p:nvPr>
        </p:nvSpPr>
        <p:spPr/>
        <p:txBody>
          <a:bodyPr/>
          <a:lstStyle/>
          <a:p>
            <a:r>
              <a:rPr lang="en-US" dirty="0"/>
              <a:t>Git Workflow Mechanisms for Collaboration</a:t>
            </a:r>
          </a:p>
        </p:txBody>
      </p:sp>
      <p:sp>
        <p:nvSpPr>
          <p:cNvPr id="3" name="Content Placeholder 2">
            <a:extLst>
              <a:ext uri="{FF2B5EF4-FFF2-40B4-BE49-F238E27FC236}">
                <a16:creationId xmlns:a16="http://schemas.microsoft.com/office/drawing/2014/main" id="{28795306-D83A-334F-8568-08D11D98E3E4}"/>
              </a:ext>
            </a:extLst>
          </p:cNvPr>
          <p:cNvSpPr>
            <a:spLocks noGrp="1"/>
          </p:cNvSpPr>
          <p:nvPr>
            <p:ph idx="1"/>
          </p:nvPr>
        </p:nvSpPr>
        <p:spPr>
          <a:xfrm>
            <a:off x="409507" y="1325880"/>
            <a:ext cx="11369809" cy="4047778"/>
          </a:xfrm>
        </p:spPr>
        <p:txBody>
          <a:bodyPr/>
          <a:lstStyle/>
          <a:p>
            <a:r>
              <a:rPr lang="en-US" dirty="0"/>
              <a:t>Branches</a:t>
            </a:r>
          </a:p>
          <a:p>
            <a:pPr lvl="1"/>
            <a:r>
              <a:rPr lang="en-US" dirty="0"/>
              <a:t>Enable separate development for features or fixes on the same repo</a:t>
            </a:r>
          </a:p>
          <a:p>
            <a:pPr lvl="1"/>
            <a:r>
              <a:rPr lang="en-US" dirty="0"/>
              <a:t>Enables different types of Workflows</a:t>
            </a:r>
          </a:p>
          <a:p>
            <a:r>
              <a:rPr lang="en-US" dirty="0"/>
              <a:t>Pull Requests</a:t>
            </a:r>
          </a:p>
          <a:p>
            <a:pPr lvl="1"/>
            <a:r>
              <a:rPr lang="en-US" dirty="0"/>
              <a:t>Enables code review and testing before merge</a:t>
            </a:r>
          </a:p>
          <a:p>
            <a:r>
              <a:rPr lang="en-US" dirty="0"/>
              <a:t>Forks</a:t>
            </a:r>
          </a:p>
          <a:p>
            <a:pPr lvl="1"/>
            <a:r>
              <a:rPr lang="en-US" dirty="0"/>
              <a:t>Enables outside contributors that have read access only</a:t>
            </a:r>
          </a:p>
          <a:p>
            <a:pPr lvl="1"/>
            <a:r>
              <a:rPr lang="en-US" dirty="0"/>
              <a:t>Controls on original repo remains with the team</a:t>
            </a:r>
          </a:p>
          <a:p>
            <a:pPr marL="346075" lvl="1" indent="0">
              <a:buNone/>
            </a:pPr>
            <a:endParaRPr lang="en-US" dirty="0"/>
          </a:p>
        </p:txBody>
      </p:sp>
    </p:spTree>
    <p:extLst>
      <p:ext uri="{BB962C8B-B14F-4D97-AF65-F5344CB8AC3E}">
        <p14:creationId xmlns:p14="http://schemas.microsoft.com/office/powerpoint/2010/main" val="2485969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2378</TotalTime>
  <Words>1660</Words>
  <Application>Microsoft Office PowerPoint</Application>
  <PresentationFormat>Custom</PresentationFormat>
  <Paragraphs>241</Paragraphs>
  <Slides>31</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Arial Black</vt:lpstr>
      <vt:lpstr>Calibri</vt:lpstr>
      <vt:lpstr>Presentations (Wide Screen)</vt:lpstr>
      <vt:lpstr>Git Workflows</vt:lpstr>
      <vt:lpstr>License, Citation and Acknowledgements</vt:lpstr>
      <vt:lpstr>Content</vt:lpstr>
      <vt:lpstr>Goal</vt:lpstr>
      <vt:lpstr>First Workflow</vt:lpstr>
      <vt:lpstr>Git Workflow Mechanisms for Collaboration</vt:lpstr>
      <vt:lpstr>Branches</vt:lpstr>
      <vt:lpstr>Control Project Branch Complexity</vt:lpstr>
      <vt:lpstr>Feature Branches</vt:lpstr>
      <vt:lpstr>Feature Branch Divergence</vt:lpstr>
      <vt:lpstr>Feature Race Condition</vt:lpstr>
      <vt:lpstr>More Branches</vt:lpstr>
      <vt:lpstr>Pull Requests</vt:lpstr>
      <vt:lpstr>GitHub Forks</vt:lpstr>
      <vt:lpstr>Git Workflow Models of Different complexity </vt:lpstr>
      <vt:lpstr>Git Flow</vt:lpstr>
      <vt:lpstr>GitHub Flow</vt:lpstr>
      <vt:lpstr>GitLab Flow</vt:lpstr>
      <vt:lpstr>Current Trilinos Workflow</vt:lpstr>
      <vt:lpstr>Considerations for Choosing a Git Workflow</vt:lpstr>
      <vt:lpstr>Extra: Demo for Heat Equation Example Workflow</vt:lpstr>
      <vt:lpstr>Git Workflow for the Heat Equation Example</vt:lpstr>
      <vt:lpstr>Fork the Repository</vt:lpstr>
      <vt:lpstr>Find the Path to Clone</vt:lpstr>
      <vt:lpstr>Clone the fork; Create and Checkout a New Branch</vt:lpstr>
      <vt:lpstr>Modify and Commit Code</vt:lpstr>
      <vt:lpstr>Push Change to Fork</vt:lpstr>
      <vt:lpstr>Issue Pull Request to Upstream Repository</vt:lpstr>
      <vt:lpstr>Issue Pull Request to Upstream Repository</vt:lpstr>
      <vt:lpstr>Review Pull Request</vt:lpstr>
      <vt:lpstr>CI Testing for PR</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193</cp:revision>
  <cp:lastPrinted>2017-11-02T18:35:01Z</cp:lastPrinted>
  <dcterms:created xsi:type="dcterms:W3CDTF">2018-11-06T17:28:56Z</dcterms:created>
  <dcterms:modified xsi:type="dcterms:W3CDTF">2021-05-21T22:07:08Z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